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8" r:id="rId6"/>
    <p:sldId id="279" r:id="rId7"/>
    <p:sldId id="280" r:id="rId8"/>
    <p:sldId id="281" r:id="rId9"/>
    <p:sldId id="283" r:id="rId10"/>
    <p:sldId id="282" r:id="rId11"/>
    <p:sldId id="277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Product Sans" panose="020B0403030502040203" pitchFamily="34" charset="0"/>
      <p:regular r:id="rId25"/>
      <p:bold r:id="rId26"/>
      <p:italic r:id="rId27"/>
      <p:boldItalic r:id="rId28"/>
    </p:embeddedFont>
    <p:embeddedFont>
      <p:font typeface="Product Sans Light" panose="020B0303030502040203" pitchFamily="34" charset="0"/>
      <p:regular r:id="rId29"/>
      <p:italic r:id="rId30"/>
    </p:embeddedFont>
  </p:embeddedFontLst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FFFF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924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outlineViewPr>
    <p:cViewPr>
      <p:scale>
        <a:sx n="33" d="100"/>
        <a:sy n="33" d="100"/>
      </p:scale>
      <p:origin x="0" y="-4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277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9342BFE-4943-43B1-89E5-20078FF0724B}" type="datetime1">
              <a:rPr lang="ru-RU" smtClean="0"/>
              <a:t>12.10.2023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37B95B5C-AE81-486B-8299-C690ADF08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A81ACA5C-B44D-4133-AE6D-9FA278E2306D}" type="datetime1">
              <a:rPr lang="ru-RU" smtClean="0"/>
              <a:pPr/>
              <a:t>12.10.2023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922D2F8-28A7-48E8-ADD3-E9583D47D83D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536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Всё всем спасибо всё кайф</a:t>
            </a:r>
          </a:p>
          <a:p>
            <a:r>
              <a:rPr lang="ru-RU" dirty="0"/>
              <a:t>Даниэлю </a:t>
            </a:r>
            <a:r>
              <a:rPr lang="ru-RU" dirty="0" err="1"/>
              <a:t>переподключить</a:t>
            </a:r>
            <a:r>
              <a:rPr lang="ru-RU" dirty="0"/>
              <a:t> блок </a:t>
            </a:r>
            <a:r>
              <a:rPr lang="ru-RU" dirty="0" err="1"/>
              <a:t>упраления</a:t>
            </a:r>
            <a:r>
              <a:rPr lang="ru-RU" dirty="0"/>
              <a:t> на завод</a:t>
            </a:r>
          </a:p>
          <a:p>
            <a:r>
              <a:rPr lang="en-US" dirty="0"/>
              <a:t>A – </a:t>
            </a:r>
            <a:r>
              <a:rPr lang="ru-RU" dirty="0"/>
              <a:t>корпус, </a:t>
            </a:r>
            <a:r>
              <a:rPr lang="tr-TR" dirty="0"/>
              <a:t>B </a:t>
            </a:r>
            <a:r>
              <a:rPr lang="en-US" dirty="0"/>
              <a:t>– </a:t>
            </a:r>
            <a:r>
              <a:rPr lang="ru-RU" dirty="0"/>
              <a:t>движок</a:t>
            </a:r>
            <a:r>
              <a:rPr lang="en-US" dirty="0"/>
              <a:t>, C – </a:t>
            </a:r>
            <a:r>
              <a:rPr lang="ru-RU" dirty="0"/>
              <a:t>багажник, </a:t>
            </a:r>
            <a:r>
              <a:rPr lang="tr-TR" dirty="0"/>
              <a:t>D </a:t>
            </a:r>
            <a:r>
              <a:rPr lang="en-US" dirty="0"/>
              <a:t>- </a:t>
            </a:r>
            <a:r>
              <a:rPr lang="ru-RU" dirty="0"/>
              <a:t>капот</a:t>
            </a:r>
          </a:p>
          <a:p>
            <a:r>
              <a:rPr lang="ru-RU" dirty="0"/>
              <a:t>Показать как собирается машинка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22D2F8-28A7-48E8-ADD3-E9583D47D83D}" type="slidenum">
              <a:rPr lang="ru-RU" noProof="0" smtClean="0"/>
              <a:t>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04352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1" name="Нижний колонтитул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3" name="Дата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  <p:transition spd="med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Графический объект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1" name="Нижний колонтитул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3" name="Дата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  <p:transition spd="med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6" name="Текст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Нижний колонтитул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3" name="Дата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  <p:transition spd="med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  <p:transition spd="med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Графический объект 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34" name="Объект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  <p:transition spd="med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Графический объект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21" name="Текст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2" name="Текст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3" name="Текст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3" name="Текст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5" name="Текст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6" name="Текст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7" name="Текст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0" name="Текст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1" name="Текст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4" name="Текст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5" name="Текст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6" name="Текст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4" name="Текст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66" name="Текст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8" name="Текст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9" name="Текст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0" name="Текст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1" name="Текст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2" name="Текст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3" name="Текст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4" name="Текст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5" name="Текст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6" name="Текст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7" name="Текст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  <p:transition spd="med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Графический объект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  <p:transition spd="med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4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7" name="Рисунок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6" name="Рисунок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1" name="Текст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9" name="Нижний колонтитул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0" name="Номер слайда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41" name="Дата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  <p:transition spd="med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8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4" name="Рисунок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1" name="Рисунок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5" name="Рисунок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7" name="Рисунок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3" name="Текст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5" name="Текст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6" name="Текст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97" name="Рисунок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9" name="Рисунок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1" name="Рисунок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3" name="Рисунок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73" name="Текст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4" name="Текст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5" name="Текст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6" name="Текст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7" name="Текст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8" name="Текст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9" name="Текст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80" name="Текст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5" name="Нижний колонтитул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06" name="Номер слайда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07" name="Дата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  <p:transition spd="med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Графический объект 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5" name="Текст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9" name="Текст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8" name="Текст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Овал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  <p:transition spd="med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Графический объект 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3" name="Нижний колонтитул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4" name="Номер слайда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5" name="Дата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  <p:transition spd="med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 err="1"/>
              <a:t>Заго</a:t>
            </a:r>
            <a:r>
              <a:rPr lang="en-US" b="1" noProof="0" dirty="0"/>
              <a:t>g</a:t>
            </a:r>
            <a:r>
              <a:rPr lang="ru-RU" noProof="0" dirty="0"/>
              <a:t>ловок слайда</a:t>
            </a:r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Нижний колонтитул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2" name="Номер слайда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43" name="Дата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i="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6" name="Рисунок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7" name="Рисунок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8" name="Рисунок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8" name="Текст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57" name="Текст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4" name="Текст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3" name="Текст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6" name="Текст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Нижний колонтитул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3" name="Номер слайда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4" name="Дата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5" name="Рисунок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Нижний колонтитул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9" name="Номер слайда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0" name="Дата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  <a:endParaRPr lang="ru-RU" b="1" dirty="0"/>
          </a:p>
        </p:txBody>
      </p:sp>
      <p:sp>
        <p:nvSpPr>
          <p:cNvPr id="14" name="Номер слайда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5" name="Дата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  <a:endParaRPr lang="en-US" b="1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spd="med">
    <p:push dir="u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782195"/>
            <a:ext cx="5798646" cy="19295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400" b="1" cap="none" dirty="0">
                <a:latin typeface="Century Gothic" panose="020B0502020202020204" pitchFamily="34" charset="0"/>
              </a:rPr>
              <a:t>Голосовое упра</a:t>
            </a:r>
            <a:r>
              <a:rPr lang="ru-RU" sz="4400" cap="none" dirty="0"/>
              <a:t>вление «</a:t>
            </a:r>
            <a:r>
              <a:rPr lang="en-US" sz="4400" cap="none" dirty="0"/>
              <a:t>ATOM Connect</a:t>
            </a:r>
            <a:r>
              <a:rPr lang="ru-RU" sz="4400" cap="none" dirty="0"/>
              <a:t>»</a:t>
            </a:r>
            <a:endParaRPr lang="ru-RU" sz="4400" b="1" cap="none" dirty="0">
              <a:latin typeface="Century Gothic" panose="020B0502020202020204" pitchFamily="34" charset="0"/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2711699"/>
            <a:ext cx="5785386" cy="4146301"/>
          </a:xfrm>
        </p:spPr>
        <p:txBody>
          <a:bodyPr rtlCol="0">
            <a:normAutofit fontScale="92500" lnSpcReduction="10000"/>
          </a:bodyPr>
          <a:lstStyle>
            <a:defPPr>
              <a:defRPr lang="ru-RU"/>
            </a:defPPr>
          </a:lstStyle>
          <a:p>
            <a:pPr rtl="0"/>
            <a:r>
              <a:rPr lang="ru-RU" sz="1600" dirty="0">
                <a:latin typeface="Product Sans" panose="020B0403030502040203" pitchFamily="34" charset="0"/>
                <a:cs typeface="Calibri Light" panose="020F0302020204030204" pitchFamily="34" charset="0"/>
              </a:rPr>
              <a:t>Проект подготовили:</a:t>
            </a:r>
          </a:p>
          <a:p>
            <a:pPr rtl="0"/>
            <a:r>
              <a:rPr lang="ru-RU" sz="1600" dirty="0" err="1">
                <a:latin typeface="Product Sans" panose="020B0403030502040203" pitchFamily="34" charset="0"/>
                <a:cs typeface="Calibri Light" panose="020F0302020204030204" pitchFamily="34" charset="0"/>
              </a:rPr>
              <a:t>Ханнанов</a:t>
            </a:r>
            <a:r>
              <a:rPr lang="ru-RU" sz="1600" dirty="0">
                <a:latin typeface="Product Sans" panose="020B0403030502040203" pitchFamily="34" charset="0"/>
                <a:cs typeface="Calibri Light" panose="020F0302020204030204" pitchFamily="34" charset="0"/>
              </a:rPr>
              <a:t> Шакир </a:t>
            </a:r>
            <a:r>
              <a:rPr lang="ru-RU" sz="1600" dirty="0" err="1">
                <a:latin typeface="Product Sans" panose="020B0403030502040203" pitchFamily="34" charset="0"/>
                <a:cs typeface="Calibri Light" panose="020F0302020204030204" pitchFamily="34" charset="0"/>
              </a:rPr>
              <a:t>Ильшатович</a:t>
            </a:r>
            <a:r>
              <a:rPr lang="ru-RU" sz="1600" dirty="0">
                <a:latin typeface="Product Sans" panose="020B0403030502040203" pitchFamily="34" charset="0"/>
                <a:cs typeface="Calibri Light" panose="020F0302020204030204" pitchFamily="34" charset="0"/>
              </a:rPr>
              <a:t>,</a:t>
            </a:r>
          </a:p>
          <a:p>
            <a:pPr rtl="0"/>
            <a:r>
              <a:rPr lang="ru-RU" sz="1600" dirty="0">
                <a:latin typeface="Product Sans" panose="020B0403030502040203" pitchFamily="34" charset="0"/>
                <a:cs typeface="Calibri Light" panose="020F0302020204030204" pitchFamily="34" charset="0"/>
              </a:rPr>
              <a:t>Рузанов Данил Сергеевич,</a:t>
            </a:r>
          </a:p>
          <a:p>
            <a:pPr rtl="0"/>
            <a:r>
              <a:rPr lang="ru-RU" sz="1600" dirty="0">
                <a:latin typeface="Product Sans" panose="020B0403030502040203" pitchFamily="34" charset="0"/>
                <a:cs typeface="Calibri Light" panose="020F0302020204030204" pitchFamily="34" charset="0"/>
              </a:rPr>
              <a:t>ученики 10 класса МБОУ «</a:t>
            </a:r>
            <a:r>
              <a:rPr lang="ru-RU" sz="1600" dirty="0" err="1">
                <a:latin typeface="Product Sans" panose="020B0403030502040203" pitchFamily="34" charset="0"/>
                <a:cs typeface="Calibri Light" panose="020F0302020204030204" pitchFamily="34" charset="0"/>
              </a:rPr>
              <a:t>Малошильнинская</a:t>
            </a:r>
            <a:r>
              <a:rPr lang="ru-RU" sz="1600" dirty="0">
                <a:latin typeface="Product Sans" panose="020B0403030502040203" pitchFamily="34" charset="0"/>
                <a:cs typeface="Calibri Light" panose="020F0302020204030204" pitchFamily="34" charset="0"/>
              </a:rPr>
              <a:t> СОШ»;</a:t>
            </a:r>
          </a:p>
          <a:p>
            <a:pPr rtl="0"/>
            <a:r>
              <a:rPr lang="ru-RU" sz="1600" dirty="0">
                <a:latin typeface="Product Sans" panose="020B0403030502040203" pitchFamily="34" charset="0"/>
                <a:cs typeface="Calibri Light" panose="020F0302020204030204" pitchFamily="34" charset="0"/>
              </a:rPr>
              <a:t>Закиров Даниэль </a:t>
            </a:r>
            <a:r>
              <a:rPr lang="ru-RU" sz="1600" dirty="0" err="1">
                <a:latin typeface="Product Sans" panose="020B0403030502040203" pitchFamily="34" charset="0"/>
                <a:cs typeface="Calibri Light" panose="020F0302020204030204" pitchFamily="34" charset="0"/>
              </a:rPr>
              <a:t>Рафаэлевич</a:t>
            </a:r>
            <a:r>
              <a:rPr lang="ru-RU" sz="1600" dirty="0">
                <a:latin typeface="Product Sans" panose="020B0403030502040203" pitchFamily="34" charset="0"/>
                <a:cs typeface="Calibri Light" panose="020F0302020204030204" pitchFamily="34" charset="0"/>
              </a:rPr>
              <a:t>,</a:t>
            </a:r>
          </a:p>
          <a:p>
            <a:pPr rtl="0"/>
            <a:r>
              <a:rPr lang="ru-RU" sz="1600" dirty="0">
                <a:latin typeface="Product Sans" panose="020B0403030502040203" pitchFamily="34" charset="0"/>
                <a:cs typeface="Calibri Light" panose="020F0302020204030204" pitchFamily="34" charset="0"/>
              </a:rPr>
              <a:t>ученик 10 «А» класса МБОУ «СОШ №41»</a:t>
            </a:r>
          </a:p>
          <a:p>
            <a:pPr rtl="0"/>
            <a:r>
              <a:rPr lang="ru-RU" sz="1600" dirty="0">
                <a:latin typeface="Product Sans" panose="020B0403030502040203" pitchFamily="34" charset="0"/>
                <a:cs typeface="Calibri Light" panose="020F0302020204030204" pitchFamily="34" charset="0"/>
              </a:rPr>
              <a:t>г. Набережные Челны</a:t>
            </a:r>
          </a:p>
          <a:p>
            <a:pPr rtl="0"/>
            <a:r>
              <a:rPr lang="ru-RU" sz="1600" dirty="0">
                <a:latin typeface="Product Sans" panose="020B0403030502040203" pitchFamily="34" charset="0"/>
                <a:cs typeface="Calibri Light" panose="020F0302020204030204" pitchFamily="34" charset="0"/>
              </a:rPr>
              <a:t>республики Татарстан</a:t>
            </a:r>
            <a:endParaRPr lang="en-US" sz="1600" dirty="0">
              <a:latin typeface="Product Sans" panose="020B0403030502040203" pitchFamily="34" charset="0"/>
              <a:cs typeface="Calibri Light" panose="020F0302020204030204" pitchFamily="34" charset="0"/>
            </a:endParaRPr>
          </a:p>
          <a:p>
            <a:pPr rtl="0"/>
            <a:endParaRPr lang="en-US" sz="1600" dirty="0">
              <a:latin typeface="Product Sans" panose="020B0403030502040203" pitchFamily="34" charset="0"/>
              <a:cs typeface="Calibri Light" panose="020F0302020204030204" pitchFamily="34" charset="0"/>
            </a:endParaRPr>
          </a:p>
          <a:p>
            <a:pPr rtl="0"/>
            <a:endParaRPr lang="ru-RU" sz="1600" dirty="0">
              <a:latin typeface="Product Sans" panose="020B0403030502040203" pitchFamily="34" charset="0"/>
              <a:cs typeface="Calibri Light" panose="020F0302020204030204" pitchFamily="34" charset="0"/>
            </a:endParaRPr>
          </a:p>
          <a:p>
            <a:pPr rtl="0"/>
            <a:endParaRPr lang="en-US" sz="1600" dirty="0">
              <a:latin typeface="Product Sans" panose="020B0403030502040203" pitchFamily="34" charset="0"/>
              <a:cs typeface="Calibri Light" panose="020F0302020204030204" pitchFamily="34" charset="0"/>
            </a:endParaRPr>
          </a:p>
          <a:p>
            <a:pPr rtl="0"/>
            <a:r>
              <a:rPr lang="ru-RU" sz="1600" dirty="0" err="1">
                <a:latin typeface="Product Sans" panose="020B0403030502040203" pitchFamily="34" charset="0"/>
                <a:cs typeface="Calibri Light" panose="020F0302020204030204" pitchFamily="34" charset="0"/>
              </a:rPr>
              <a:t>Хакатон</a:t>
            </a:r>
            <a:r>
              <a:rPr lang="ru-RU" sz="1600" dirty="0">
                <a:latin typeface="Product Sans" panose="020B0403030502040203" pitchFamily="34" charset="0"/>
                <a:cs typeface="Calibri Light" panose="020F0302020204030204" pitchFamily="34" charset="0"/>
              </a:rPr>
              <a:t> АТОМ х </a:t>
            </a:r>
            <a:r>
              <a:rPr lang="ru-RU" sz="1600" dirty="0" err="1">
                <a:latin typeface="Product Sans" panose="020B0403030502040203" pitchFamily="34" charset="0"/>
                <a:cs typeface="Calibri Light" panose="020F0302020204030204" pitchFamily="34" charset="0"/>
              </a:rPr>
              <a:t>СПбПУ</a:t>
            </a:r>
            <a:endParaRPr lang="ru-RU" sz="1600" dirty="0">
              <a:latin typeface="Product Sans" panose="020B0403030502040203" pitchFamily="34" charset="0"/>
              <a:cs typeface="Calibri Light" panose="020F0302020204030204" pitchFamily="34" charset="0"/>
            </a:endParaRPr>
          </a:p>
          <a:p>
            <a:pPr rtl="0"/>
            <a:r>
              <a:rPr lang="ru-RU" sz="1600" dirty="0">
                <a:latin typeface="Product Sans" panose="020B0403030502040203" pitchFamily="34" charset="0"/>
                <a:cs typeface="Calibri Light" panose="020F0302020204030204" pitchFamily="34" charset="0"/>
              </a:rPr>
              <a:t>12.10.2023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227B90-DB98-40CD-90F2-F0FA741D6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929" y="1148659"/>
            <a:ext cx="6176139" cy="687833"/>
          </a:xfrm>
        </p:spPr>
        <p:txBody>
          <a:bodyPr/>
          <a:lstStyle/>
          <a:p>
            <a:r>
              <a:rPr lang="ru-RU" cap="none" dirty="0"/>
              <a:t>Что из себя представляет </a:t>
            </a:r>
            <a:r>
              <a:rPr lang="en-US" cap="none" dirty="0"/>
              <a:t>ATOM Connect</a:t>
            </a:r>
            <a:endParaRPr lang="ru-RU" cap="none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B9DA537-0587-6E86-31EF-4B8B35034AFE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53822" y="2664473"/>
            <a:ext cx="4767107" cy="2636837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 dirty="0">
                <a:latin typeface="Product Sans Light" panose="020B0303030502040203" pitchFamily="34" charset="0"/>
              </a:rPr>
              <a:t> </a:t>
            </a:r>
            <a:r>
              <a:rPr lang="ru-RU" sz="2000" dirty="0">
                <a:latin typeface="Product Sans" panose="020B0403030502040203" pitchFamily="34" charset="0"/>
              </a:rPr>
              <a:t>АТОМ</a:t>
            </a:r>
            <a:r>
              <a:rPr lang="ru-RU" sz="2000" dirty="0">
                <a:latin typeface="Product Sans Light" panose="020B0303030502040203" pitchFamily="34" charset="0"/>
              </a:rPr>
              <a:t> — электромобиль нового поколения, технологичный, современный, идеальный для города. Для полного удобства для его пользователей не обойтись без голосового управления.</a:t>
            </a:r>
          </a:p>
          <a:p>
            <a:pPr marL="0" indent="0" algn="just">
              <a:buNone/>
            </a:pPr>
            <a:r>
              <a:rPr lang="ru-RU" sz="2000" dirty="0">
                <a:latin typeface="Product Sans Light" panose="020B0303030502040203" pitchFamily="34" charset="0"/>
              </a:rPr>
              <a:t>Наша команда создала прототип голосового управления: ATOM Connect.</a:t>
            </a:r>
          </a:p>
          <a:p>
            <a:pPr marL="0" indent="0" algn="just">
              <a:buNone/>
            </a:pPr>
            <a:r>
              <a:rPr lang="ru-RU" sz="2000" dirty="0">
                <a:latin typeface="Product Sans Light" panose="020B0303030502040203" pitchFamily="34" charset="0"/>
              </a:rPr>
              <a:t>С его помощью можно открывать/закрывать багажник/капот, управлять подсветкой в салоне, включать/выключать климат контроль и так далее.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4582056-7106-9404-E840-308828A87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ATOM Connect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11FBC06-81FD-BB62-8BEC-424F5FE96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>
                <a:latin typeface="Product Sans" panose="020B0403030502040203" pitchFamily="34" charset="0"/>
              </a:rPr>
              <a:pPr>
                <a:defRPr lang="ru-RU"/>
              </a:pPr>
              <a:t>2</a:t>
            </a:fld>
            <a:endParaRPr lang="ru-RU" dirty="0">
              <a:latin typeface="Product Sans" panose="020B0403030502040203" pitchFamily="34" charset="0"/>
            </a:endParaRP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F8AB5532-7ADE-B2C7-4FA0-214FA46655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ru-RU"/>
            </a:pPr>
            <a:r>
              <a:rPr lang="en-US" cap="all" dirty="0"/>
              <a:t>12.10.2023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0567388-F2F3-8B21-625E-ED95BAC24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10"/>
          <a:stretch/>
        </p:blipFill>
        <p:spPr>
          <a:xfrm>
            <a:off x="5220929" y="2664473"/>
            <a:ext cx="6469624" cy="339748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22504202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500A5-CAB8-3EA9-1A23-B94EB64B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информации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89DBD1-1ED2-61EA-8310-62668FBFA0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510" y="2816885"/>
            <a:ext cx="5130489" cy="365125"/>
          </a:xfrm>
        </p:spPr>
        <p:txBody>
          <a:bodyPr/>
          <a:lstStyle/>
          <a:p>
            <a:pPr algn="l"/>
            <a:r>
              <a:rPr lang="ru-RU" dirty="0"/>
              <a:t>Мы начинали практически с нуля: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C78350C-99DA-B7A3-991F-90DFC4932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5510" y="3766050"/>
            <a:ext cx="3469757" cy="1148945"/>
          </a:xfrm>
        </p:spPr>
        <p:txBody>
          <a:bodyPr/>
          <a:lstStyle/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Product Sans Light" panose="020B0303030502040203" pitchFamily="34" charset="0"/>
              </a:rPr>
              <a:t>Брали информацию с самых разных сайтов и даже </a:t>
            </a:r>
            <a:r>
              <a:rPr lang="ru-RU" sz="2000" dirty="0" err="1">
                <a:latin typeface="Product Sans Light" panose="020B0303030502040203" pitchFamily="34" charset="0"/>
              </a:rPr>
              <a:t>туториалов</a:t>
            </a:r>
            <a:r>
              <a:rPr lang="ru-RU" sz="2000" dirty="0">
                <a:latin typeface="Product Sans Light" panose="020B0303030502040203" pitchFamily="34" charset="0"/>
              </a:rPr>
              <a:t>;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BB5FA92-988C-8323-578D-84C5692E89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4519" y="3749098"/>
            <a:ext cx="3469757" cy="1148945"/>
          </a:xfrm>
        </p:spPr>
        <p:txBody>
          <a:bodyPr/>
          <a:lstStyle/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Product Sans Light" panose="020B0303030502040203" pitchFamily="34" charset="0"/>
              </a:rPr>
              <a:t>Выбирали наиболее подходящее решение для распознавания и синтеза речи с поддержкой русского языка;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644CB2A-23AF-993E-D069-37ADDA1A84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63528" y="3749098"/>
            <a:ext cx="3469757" cy="1148945"/>
          </a:xfrm>
        </p:spPr>
        <p:txBody>
          <a:bodyPr/>
          <a:lstStyle/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Product Sans Light" panose="020B0303030502040203" pitchFamily="34" charset="0"/>
              </a:rPr>
              <a:t>Выбирали платформу, позже - библиотеку для написания приложения.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F7C1EB78-E958-B241-A7D1-406BA6F34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ATOM Connect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5104DC7F-1CF3-2685-7B94-DF5198BD2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>
                <a:latin typeface="Product Sans" panose="020B0403030502040203" pitchFamily="34" charset="0"/>
              </a:rPr>
              <a:pPr>
                <a:defRPr lang="ru-RU"/>
              </a:pPr>
              <a:t>3</a:t>
            </a:fld>
            <a:endParaRPr lang="ru-RU" dirty="0">
              <a:latin typeface="Product Sans" panose="020B0403030502040203" pitchFamily="34" charset="0"/>
            </a:endParaRPr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38640401-F300-D424-727C-0E1CB93289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ru-RU"/>
            </a:pPr>
            <a:r>
              <a:rPr lang="en-US" cap="all" dirty="0"/>
              <a:t>12.10.2023</a:t>
            </a:r>
          </a:p>
        </p:txBody>
      </p:sp>
    </p:spTree>
    <p:extLst>
      <p:ext uri="{BB962C8B-B14F-4D97-AF65-F5344CB8AC3E}">
        <p14:creationId xmlns:p14="http://schemas.microsoft.com/office/powerpoint/2010/main" val="3664917691"/>
      </p:ext>
    </p:extLst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99E2D0-FDB4-8EC9-C571-C6DDBBBBC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3626"/>
            <a:ext cx="12192000" cy="580029"/>
          </a:xfrm>
        </p:spPr>
        <p:txBody>
          <a:bodyPr/>
          <a:lstStyle/>
          <a:p>
            <a:pPr algn="ctr"/>
            <a:r>
              <a:rPr lang="ru-RU" dirty="0"/>
              <a:t>Блок-Схема работы приложения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322825-5CD2-51A1-C0FB-5EB4185D9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ATOM Connect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CA26F93-8348-0F03-63D3-7367138A6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>
                <a:latin typeface="Product Sans" panose="020B0403030502040203" pitchFamily="34" charset="0"/>
              </a:rPr>
              <a:pPr>
                <a:defRPr lang="ru-RU"/>
              </a:pPr>
              <a:t>4</a:t>
            </a:fld>
            <a:endParaRPr lang="ru-RU" dirty="0">
              <a:latin typeface="Product Sans" panose="020B0403030502040203" pitchFamily="34" charset="0"/>
            </a:endParaRP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E1B22803-E745-A2A6-5D6C-44D56FCDF8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ru-RU"/>
            </a:pPr>
            <a:r>
              <a:rPr lang="en-US" cap="all" dirty="0"/>
              <a:t>12.10.2023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D157FAD-6F41-A4FE-C78F-DE9D6644AE83}"/>
              </a:ext>
            </a:extLst>
          </p:cNvPr>
          <p:cNvSpPr/>
          <p:nvPr/>
        </p:nvSpPr>
        <p:spPr>
          <a:xfrm>
            <a:off x="349046" y="2388055"/>
            <a:ext cx="2310580" cy="894736"/>
          </a:xfrm>
          <a:prstGeom prst="rect">
            <a:avLst/>
          </a:prstGeom>
          <a:ln w="38100">
            <a:solidFill>
              <a:srgbClr val="0D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Product Sans" panose="020B0403030502040203" pitchFamily="34" charset="0"/>
              </a:rPr>
              <a:t>Слушаем микрофон</a:t>
            </a: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44DB1B7C-3E3F-CBFA-78A7-3CE5A13A7DBD}"/>
              </a:ext>
            </a:extLst>
          </p:cNvPr>
          <p:cNvSpPr/>
          <p:nvPr/>
        </p:nvSpPr>
        <p:spPr>
          <a:xfrm>
            <a:off x="580104" y="3430678"/>
            <a:ext cx="4454013" cy="806245"/>
          </a:xfrm>
          <a:prstGeom prst="diamond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Product Sans" panose="020B0403030502040203" pitchFamily="34" charset="0"/>
              </a:rPr>
              <a:t>Кнопка «Слушать» была нажата?</a:t>
            </a:r>
          </a:p>
        </p:txBody>
      </p:sp>
      <p:sp>
        <p:nvSpPr>
          <p:cNvPr id="12" name="Ромб 11">
            <a:extLst>
              <a:ext uri="{FF2B5EF4-FFF2-40B4-BE49-F238E27FC236}">
                <a16:creationId xmlns:a16="http://schemas.microsoft.com/office/drawing/2014/main" id="{14047D4E-8A1E-EADC-131C-DAB758FAB499}"/>
              </a:ext>
            </a:extLst>
          </p:cNvPr>
          <p:cNvSpPr/>
          <p:nvPr/>
        </p:nvSpPr>
        <p:spPr>
          <a:xfrm>
            <a:off x="3008672" y="2476994"/>
            <a:ext cx="4454013" cy="806245"/>
          </a:xfrm>
          <a:prstGeom prst="diamond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Product Sans" panose="020B0403030502040203" pitchFamily="34" charset="0"/>
              </a:rPr>
              <a:t>Услышали обращение «Атом»?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E968AAC-8ADC-40C9-80AB-0F7E3D65445C}"/>
              </a:ext>
            </a:extLst>
          </p:cNvPr>
          <p:cNvSpPr/>
          <p:nvPr/>
        </p:nvSpPr>
        <p:spPr>
          <a:xfrm>
            <a:off x="349046" y="4500397"/>
            <a:ext cx="1995948" cy="707923"/>
          </a:xfrm>
          <a:prstGeom prst="rect">
            <a:avLst/>
          </a:prstGeom>
          <a:ln w="38100">
            <a:solidFill>
              <a:srgbClr val="0D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Product Sans" panose="020B0403030502040203" pitchFamily="34" charset="0"/>
              </a:rPr>
              <a:t>Игнорируем сообщение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D1B820-09D3-FB1F-6D81-99E5E212E2FD}"/>
              </a:ext>
            </a:extLst>
          </p:cNvPr>
          <p:cNvSpPr/>
          <p:nvPr/>
        </p:nvSpPr>
        <p:spPr>
          <a:xfrm>
            <a:off x="3337557" y="4596746"/>
            <a:ext cx="2963101" cy="983226"/>
          </a:xfrm>
          <a:prstGeom prst="rect">
            <a:avLst/>
          </a:prstGeom>
          <a:ln w="38100">
            <a:solidFill>
              <a:srgbClr val="0D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Product Sans" panose="020B0403030502040203" pitchFamily="34" charset="0"/>
              </a:rPr>
              <a:t>Распознаём команду по ключевым словам, сопоставляем со списком</a:t>
            </a:r>
          </a:p>
        </p:txBody>
      </p:sp>
      <p:sp>
        <p:nvSpPr>
          <p:cNvPr id="15" name="Ромб 14">
            <a:extLst>
              <a:ext uri="{FF2B5EF4-FFF2-40B4-BE49-F238E27FC236}">
                <a16:creationId xmlns:a16="http://schemas.microsoft.com/office/drawing/2014/main" id="{74C37066-5A6A-D559-271E-D4E7DABF2441}"/>
              </a:ext>
            </a:extLst>
          </p:cNvPr>
          <p:cNvSpPr/>
          <p:nvPr/>
        </p:nvSpPr>
        <p:spPr>
          <a:xfrm>
            <a:off x="7487112" y="2673532"/>
            <a:ext cx="4454013" cy="806245"/>
          </a:xfrm>
          <a:prstGeom prst="diamond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Product Sans" panose="020B0403030502040203" pitchFamily="34" charset="0"/>
              </a:rPr>
              <a:t>Команда была распознана?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0F6DDD0-B367-7539-5DAB-57EE1836D4DC}"/>
              </a:ext>
            </a:extLst>
          </p:cNvPr>
          <p:cNvSpPr/>
          <p:nvPr/>
        </p:nvSpPr>
        <p:spPr>
          <a:xfrm>
            <a:off x="7244901" y="4262466"/>
            <a:ext cx="1759974" cy="778027"/>
          </a:xfrm>
          <a:prstGeom prst="rect">
            <a:avLst/>
          </a:prstGeom>
          <a:ln w="38100">
            <a:solidFill>
              <a:srgbClr val="0D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Product Sans" panose="020B0403030502040203" pitchFamily="34" charset="0"/>
              </a:rPr>
              <a:t>Выводим «Что?»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DD2D759-E698-73D7-C503-3ED4F8CAB650}"/>
              </a:ext>
            </a:extLst>
          </p:cNvPr>
          <p:cNvSpPr/>
          <p:nvPr/>
        </p:nvSpPr>
        <p:spPr>
          <a:xfrm>
            <a:off x="9493144" y="4799308"/>
            <a:ext cx="2104103" cy="1201866"/>
          </a:xfrm>
          <a:prstGeom prst="rect">
            <a:avLst/>
          </a:prstGeom>
          <a:ln w="38100">
            <a:solidFill>
              <a:srgbClr val="0D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Product Sans" panose="020B0403030502040203" pitchFamily="34" charset="0"/>
              </a:rPr>
              <a:t>Выводим соответствующий ответ, выполняем команду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A2050F5-195A-B361-ADE8-0F34FDFB58F1}"/>
              </a:ext>
            </a:extLst>
          </p:cNvPr>
          <p:cNvSpPr/>
          <p:nvPr/>
        </p:nvSpPr>
        <p:spPr>
          <a:xfrm>
            <a:off x="6764594" y="5771535"/>
            <a:ext cx="2104103" cy="809781"/>
          </a:xfrm>
          <a:prstGeom prst="rect">
            <a:avLst/>
          </a:prstGeom>
          <a:ln w="38100">
            <a:solidFill>
              <a:srgbClr val="0D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Product Sans" panose="020B0403030502040203" pitchFamily="34" charset="0"/>
              </a:rPr>
              <a:t>Воспроизводим выведенное</a:t>
            </a:r>
          </a:p>
        </p:txBody>
      </p:sp>
      <p:sp>
        <p:nvSpPr>
          <p:cNvPr id="23" name="Стрелка: вправо 22">
            <a:extLst>
              <a:ext uri="{FF2B5EF4-FFF2-40B4-BE49-F238E27FC236}">
                <a16:creationId xmlns:a16="http://schemas.microsoft.com/office/drawing/2014/main" id="{22C9D860-AA0F-83D7-5436-0758E6F45974}"/>
              </a:ext>
            </a:extLst>
          </p:cNvPr>
          <p:cNvSpPr/>
          <p:nvPr/>
        </p:nvSpPr>
        <p:spPr>
          <a:xfrm rot="1048918">
            <a:off x="2695931" y="2457202"/>
            <a:ext cx="786581" cy="265471"/>
          </a:xfrm>
          <a:prstGeom prst="rightArrow">
            <a:avLst/>
          </a:prstGeom>
          <a:solidFill>
            <a:srgbClr val="0D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Product Sans" panose="020B0403030502040203" pitchFamily="34" charset="0"/>
            </a:endParaRPr>
          </a:p>
        </p:txBody>
      </p:sp>
      <p:sp>
        <p:nvSpPr>
          <p:cNvPr id="24" name="Стрелка: вправо 23">
            <a:extLst>
              <a:ext uri="{FF2B5EF4-FFF2-40B4-BE49-F238E27FC236}">
                <a16:creationId xmlns:a16="http://schemas.microsoft.com/office/drawing/2014/main" id="{60F8BFBF-F67F-9239-717C-E8809EF6D928}"/>
              </a:ext>
            </a:extLst>
          </p:cNvPr>
          <p:cNvSpPr/>
          <p:nvPr/>
        </p:nvSpPr>
        <p:spPr>
          <a:xfrm rot="6604400">
            <a:off x="4005675" y="3328647"/>
            <a:ext cx="598499" cy="201181"/>
          </a:xfrm>
          <a:prstGeom prst="rightArrow">
            <a:avLst/>
          </a:prstGeom>
          <a:solidFill>
            <a:srgbClr val="0D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Product Sans" panose="020B0403030502040203" pitchFamily="34" charset="0"/>
            </a:endParaRPr>
          </a:p>
        </p:txBody>
      </p:sp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79BA3D8E-E328-9338-181D-BA1F5FDFFC0E}"/>
              </a:ext>
            </a:extLst>
          </p:cNvPr>
          <p:cNvSpPr/>
          <p:nvPr/>
        </p:nvSpPr>
        <p:spPr>
          <a:xfrm rot="6604400">
            <a:off x="1248942" y="4105665"/>
            <a:ext cx="598499" cy="294568"/>
          </a:xfrm>
          <a:prstGeom prst="rightArrow">
            <a:avLst/>
          </a:prstGeom>
          <a:solidFill>
            <a:srgbClr val="0D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Product Sans" panose="020B0403030502040203" pitchFamily="34" charset="0"/>
            </a:endParaRPr>
          </a:p>
        </p:txBody>
      </p:sp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CCEA6D1A-93B0-EF9F-3675-F6FA1CBD70BA}"/>
              </a:ext>
            </a:extLst>
          </p:cNvPr>
          <p:cNvSpPr/>
          <p:nvPr/>
        </p:nvSpPr>
        <p:spPr>
          <a:xfrm rot="4712364">
            <a:off x="4630417" y="4144503"/>
            <a:ext cx="721258" cy="256176"/>
          </a:xfrm>
          <a:prstGeom prst="rightArrow">
            <a:avLst/>
          </a:prstGeom>
          <a:solidFill>
            <a:srgbClr val="0D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Product Sans" panose="020B0403030502040203" pitchFamily="34" charset="0"/>
            </a:endParaRPr>
          </a:p>
        </p:txBody>
      </p:sp>
      <p:sp>
        <p:nvSpPr>
          <p:cNvPr id="27" name="Стрелка: вправо 26">
            <a:extLst>
              <a:ext uri="{FF2B5EF4-FFF2-40B4-BE49-F238E27FC236}">
                <a16:creationId xmlns:a16="http://schemas.microsoft.com/office/drawing/2014/main" id="{84132F49-211A-6CB0-2D8B-EEA572D9D413}"/>
              </a:ext>
            </a:extLst>
          </p:cNvPr>
          <p:cNvSpPr/>
          <p:nvPr/>
        </p:nvSpPr>
        <p:spPr>
          <a:xfrm rot="5860229">
            <a:off x="5221947" y="3787824"/>
            <a:ext cx="1480698" cy="255513"/>
          </a:xfrm>
          <a:prstGeom prst="rightArrow">
            <a:avLst/>
          </a:prstGeom>
          <a:solidFill>
            <a:srgbClr val="0D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Product Sans" panose="020B0403030502040203" pitchFamily="34" charset="0"/>
            </a:endParaRPr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A7FF1ECC-E034-14C5-6A24-E6A6416D207B}"/>
              </a:ext>
            </a:extLst>
          </p:cNvPr>
          <p:cNvSpPr/>
          <p:nvPr/>
        </p:nvSpPr>
        <p:spPr>
          <a:xfrm rot="19080497">
            <a:off x="6005486" y="3789266"/>
            <a:ext cx="2213602" cy="252627"/>
          </a:xfrm>
          <a:prstGeom prst="rightArrow">
            <a:avLst/>
          </a:prstGeom>
          <a:solidFill>
            <a:srgbClr val="0D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Product Sans" panose="020B0403030502040203" pitchFamily="34" charset="0"/>
            </a:endParaRPr>
          </a:p>
        </p:txBody>
      </p:sp>
      <p:sp>
        <p:nvSpPr>
          <p:cNvPr id="29" name="Стрелка: вправо 28">
            <a:extLst>
              <a:ext uri="{FF2B5EF4-FFF2-40B4-BE49-F238E27FC236}">
                <a16:creationId xmlns:a16="http://schemas.microsoft.com/office/drawing/2014/main" id="{8C2814A6-7EA8-B4FA-7B78-C4DB846D831F}"/>
              </a:ext>
            </a:extLst>
          </p:cNvPr>
          <p:cNvSpPr/>
          <p:nvPr/>
        </p:nvSpPr>
        <p:spPr>
          <a:xfrm rot="6704810">
            <a:off x="8377229" y="3709891"/>
            <a:ext cx="996837" cy="270815"/>
          </a:xfrm>
          <a:prstGeom prst="rightArrow">
            <a:avLst/>
          </a:prstGeom>
          <a:solidFill>
            <a:srgbClr val="0D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Product Sans" panose="020B0403030502040203" pitchFamily="34" charset="0"/>
            </a:endParaRPr>
          </a:p>
        </p:txBody>
      </p:sp>
      <p:sp>
        <p:nvSpPr>
          <p:cNvPr id="30" name="Стрелка: вправо 29">
            <a:extLst>
              <a:ext uri="{FF2B5EF4-FFF2-40B4-BE49-F238E27FC236}">
                <a16:creationId xmlns:a16="http://schemas.microsoft.com/office/drawing/2014/main" id="{7CE219C2-48A2-9AEF-CC08-ED48569FC29E}"/>
              </a:ext>
            </a:extLst>
          </p:cNvPr>
          <p:cNvSpPr/>
          <p:nvPr/>
        </p:nvSpPr>
        <p:spPr>
          <a:xfrm rot="4531484">
            <a:off x="9856904" y="3935060"/>
            <a:ext cx="1381994" cy="280388"/>
          </a:xfrm>
          <a:prstGeom prst="rightArrow">
            <a:avLst/>
          </a:prstGeom>
          <a:solidFill>
            <a:srgbClr val="0D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Product Sans" panose="020B0403030502040203" pitchFamily="34" charset="0"/>
            </a:endParaRPr>
          </a:p>
        </p:txBody>
      </p:sp>
      <p:sp>
        <p:nvSpPr>
          <p:cNvPr id="31" name="Стрелка: вправо 30">
            <a:extLst>
              <a:ext uri="{FF2B5EF4-FFF2-40B4-BE49-F238E27FC236}">
                <a16:creationId xmlns:a16="http://schemas.microsoft.com/office/drawing/2014/main" id="{A2DA9EE3-7898-D458-ADBD-92B425DFC75D}"/>
              </a:ext>
            </a:extLst>
          </p:cNvPr>
          <p:cNvSpPr/>
          <p:nvPr/>
        </p:nvSpPr>
        <p:spPr>
          <a:xfrm rot="9395077">
            <a:off x="8824318" y="5861504"/>
            <a:ext cx="713204" cy="279758"/>
          </a:xfrm>
          <a:prstGeom prst="rightArrow">
            <a:avLst/>
          </a:prstGeom>
          <a:solidFill>
            <a:srgbClr val="0D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Product Sans" panose="020B0403030502040203" pitchFamily="34" charset="0"/>
            </a:endParaRPr>
          </a:p>
        </p:txBody>
      </p:sp>
      <p:sp>
        <p:nvSpPr>
          <p:cNvPr id="32" name="Стрелка: вправо 31">
            <a:extLst>
              <a:ext uri="{FF2B5EF4-FFF2-40B4-BE49-F238E27FC236}">
                <a16:creationId xmlns:a16="http://schemas.microsoft.com/office/drawing/2014/main" id="{00B5B913-F5A3-FE25-AC0E-BC8786256D54}"/>
              </a:ext>
            </a:extLst>
          </p:cNvPr>
          <p:cNvSpPr/>
          <p:nvPr/>
        </p:nvSpPr>
        <p:spPr>
          <a:xfrm rot="5688760">
            <a:off x="7644228" y="5296308"/>
            <a:ext cx="796107" cy="279917"/>
          </a:xfrm>
          <a:prstGeom prst="rightArrow">
            <a:avLst/>
          </a:prstGeom>
          <a:solidFill>
            <a:srgbClr val="0D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Product Sans" panose="020B040303050204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A1A617-F124-AF81-0815-623378556E1A}"/>
              </a:ext>
            </a:extLst>
          </p:cNvPr>
          <p:cNvSpPr txBox="1"/>
          <p:nvPr/>
        </p:nvSpPr>
        <p:spPr>
          <a:xfrm>
            <a:off x="4435328" y="4088469"/>
            <a:ext cx="512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duct Sans" panose="020B0403030502040203" pitchFamily="34" charset="0"/>
              </a:rPr>
              <a:t>да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70C1F2-FB55-147C-6FA2-822B940A00A8}"/>
              </a:ext>
            </a:extLst>
          </p:cNvPr>
          <p:cNvSpPr txBox="1"/>
          <p:nvPr/>
        </p:nvSpPr>
        <p:spPr>
          <a:xfrm>
            <a:off x="930644" y="4058972"/>
            <a:ext cx="59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duct Sans" panose="020B0403030502040203" pitchFamily="34" charset="0"/>
              </a:rPr>
              <a:t>нет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0C8360-FB5B-A109-6F18-463856169FC5}"/>
              </a:ext>
            </a:extLst>
          </p:cNvPr>
          <p:cNvSpPr txBox="1"/>
          <p:nvPr/>
        </p:nvSpPr>
        <p:spPr>
          <a:xfrm>
            <a:off x="5504154" y="3237518"/>
            <a:ext cx="512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duct Sans" panose="020B0403030502040203" pitchFamily="34" charset="0"/>
              </a:rPr>
              <a:t>да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3AF113-EBE0-5C44-4B54-CDB2B4B6D3A4}"/>
              </a:ext>
            </a:extLst>
          </p:cNvPr>
          <p:cNvSpPr txBox="1"/>
          <p:nvPr/>
        </p:nvSpPr>
        <p:spPr>
          <a:xfrm>
            <a:off x="10628530" y="3867590"/>
            <a:ext cx="512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duct Sans" panose="020B0403030502040203" pitchFamily="34" charset="0"/>
              </a:rPr>
              <a:t>да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5CFCA7-9AB2-847F-893A-7CAB9F4EBA12}"/>
              </a:ext>
            </a:extLst>
          </p:cNvPr>
          <p:cNvSpPr txBox="1"/>
          <p:nvPr/>
        </p:nvSpPr>
        <p:spPr>
          <a:xfrm>
            <a:off x="3703977" y="3167204"/>
            <a:ext cx="59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duct Sans" panose="020B0403030502040203" pitchFamily="34" charset="0"/>
              </a:rPr>
              <a:t>нет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F13339-CD9A-762E-3594-E7F5B248D710}"/>
              </a:ext>
            </a:extLst>
          </p:cNvPr>
          <p:cNvSpPr txBox="1"/>
          <p:nvPr/>
        </p:nvSpPr>
        <p:spPr>
          <a:xfrm>
            <a:off x="8982979" y="3672831"/>
            <a:ext cx="59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duct Sans" panose="020B0403030502040203" pitchFamily="34" charset="0"/>
              </a:rPr>
              <a:t>нет</a:t>
            </a:r>
          </a:p>
        </p:txBody>
      </p:sp>
    </p:spTree>
    <p:extLst>
      <p:ext uri="{BB962C8B-B14F-4D97-AF65-F5344CB8AC3E}">
        <p14:creationId xmlns:p14="http://schemas.microsoft.com/office/powerpoint/2010/main" val="3716984378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7E08C-5A46-4D3F-9E7B-A3267E49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написали приложение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A82661-259F-0C39-A005-A3C6FD8362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8373350" cy="5729287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Product Sans Light" panose="020B0303030502040203" pitchFamily="34" charset="0"/>
              </a:rPr>
              <a:t>Написать голосового ассистента мы решили на языке </a:t>
            </a:r>
            <a:r>
              <a:rPr lang="en-US" dirty="0">
                <a:latin typeface="Product Sans Light" panose="020B0303030502040203" pitchFamily="34" charset="0"/>
              </a:rPr>
              <a:t>Python, </a:t>
            </a:r>
            <a:r>
              <a:rPr lang="ru-RU" dirty="0">
                <a:latin typeface="Product Sans Light" panose="020B0303030502040203" pitchFamily="34" charset="0"/>
              </a:rPr>
              <a:t>так как у нас в нём больше опыта, и можно написать проект за меньшее время, чем на других языках.</a:t>
            </a:r>
          </a:p>
          <a:p>
            <a:pPr marL="0" indent="0" algn="just">
              <a:buNone/>
            </a:pPr>
            <a:r>
              <a:rPr lang="ru-RU" dirty="0">
                <a:latin typeface="Product Sans Light" panose="020B0303030502040203" pitchFamily="34" charset="0"/>
              </a:rPr>
              <a:t>Использованные сторонние библиотеки:</a:t>
            </a:r>
          </a:p>
          <a:p>
            <a:pPr algn="just"/>
            <a:r>
              <a:rPr lang="en-US" dirty="0">
                <a:latin typeface="Product Sans Light" panose="020B0303030502040203" pitchFamily="34" charset="0"/>
              </a:rPr>
              <a:t>PyQt5 – </a:t>
            </a:r>
            <a:r>
              <a:rPr lang="ru-RU" dirty="0">
                <a:latin typeface="Product Sans Light" panose="020B0303030502040203" pitchFamily="34" charset="0"/>
              </a:rPr>
              <a:t>оконный интерфейс</a:t>
            </a:r>
          </a:p>
          <a:p>
            <a:pPr algn="just"/>
            <a:r>
              <a:rPr lang="en-US" dirty="0" err="1">
                <a:latin typeface="Product Sans Light" panose="020B0303030502040203" pitchFamily="34" charset="0"/>
              </a:rPr>
              <a:t>Sounddevice</a:t>
            </a:r>
            <a:r>
              <a:rPr lang="en-US" dirty="0">
                <a:latin typeface="Product Sans Light" panose="020B0303030502040203" pitchFamily="34" charset="0"/>
              </a:rPr>
              <a:t> - </a:t>
            </a:r>
            <a:r>
              <a:rPr lang="ru-RU" dirty="0">
                <a:latin typeface="Product Sans Light" panose="020B0303030502040203" pitchFamily="34" charset="0"/>
              </a:rPr>
              <a:t>прослушивание микрофона</a:t>
            </a:r>
            <a:endParaRPr lang="en-US" dirty="0">
              <a:latin typeface="Product Sans Light" panose="020B0303030502040203" pitchFamily="34" charset="0"/>
            </a:endParaRPr>
          </a:p>
          <a:p>
            <a:pPr algn="just"/>
            <a:r>
              <a:rPr lang="en-US" dirty="0" err="1">
                <a:latin typeface="Product Sans Light" panose="020B0303030502040203" pitchFamily="34" charset="0"/>
              </a:rPr>
              <a:t>Vosk</a:t>
            </a:r>
            <a:r>
              <a:rPr lang="en-US" dirty="0">
                <a:latin typeface="Product Sans Light" panose="020B0303030502040203" pitchFamily="34" charset="0"/>
              </a:rPr>
              <a:t> – </a:t>
            </a:r>
            <a:r>
              <a:rPr lang="ru-RU" dirty="0">
                <a:latin typeface="Product Sans Light" panose="020B0303030502040203" pitchFamily="34" charset="0"/>
              </a:rPr>
              <a:t>распознавание речи</a:t>
            </a:r>
          </a:p>
          <a:p>
            <a:pPr algn="just"/>
            <a:r>
              <a:rPr lang="en-US" dirty="0" err="1">
                <a:latin typeface="Product Sans Light" panose="020B0303030502040203" pitchFamily="34" charset="0"/>
              </a:rPr>
              <a:t>Fuzzywuzzy</a:t>
            </a:r>
            <a:r>
              <a:rPr lang="en-US" dirty="0">
                <a:latin typeface="Product Sans Light" panose="020B0303030502040203" pitchFamily="34" charset="0"/>
              </a:rPr>
              <a:t> – </a:t>
            </a:r>
            <a:r>
              <a:rPr lang="ru-RU" dirty="0">
                <a:latin typeface="Product Sans Light" panose="020B0303030502040203" pitchFamily="34" charset="0"/>
              </a:rPr>
              <a:t>распознавание команд</a:t>
            </a:r>
          </a:p>
          <a:p>
            <a:pPr algn="just"/>
            <a:r>
              <a:rPr lang="en-US" dirty="0">
                <a:latin typeface="Product Sans Light" panose="020B0303030502040203" pitchFamily="34" charset="0"/>
              </a:rPr>
              <a:t>Num2t4ru – </a:t>
            </a:r>
            <a:r>
              <a:rPr lang="ru-RU" dirty="0">
                <a:latin typeface="Product Sans Light" panose="020B0303030502040203" pitchFamily="34" charset="0"/>
              </a:rPr>
              <a:t>форматирование команд</a:t>
            </a:r>
          </a:p>
          <a:p>
            <a:pPr algn="just"/>
            <a:r>
              <a:rPr lang="en-US" dirty="0" err="1">
                <a:latin typeface="Product Sans Light" panose="020B0303030502040203" pitchFamily="34" charset="0"/>
              </a:rPr>
              <a:t>Pytorch</a:t>
            </a:r>
            <a:r>
              <a:rPr lang="en-US" dirty="0">
                <a:latin typeface="Product Sans Light" panose="020B0303030502040203" pitchFamily="34" charset="0"/>
              </a:rPr>
              <a:t> – </a:t>
            </a:r>
            <a:r>
              <a:rPr lang="ru-RU" dirty="0">
                <a:latin typeface="Product Sans Light" panose="020B0303030502040203" pitchFamily="34" charset="0"/>
              </a:rPr>
              <a:t>синтез речи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1626DD2-903F-549A-38A6-F3136CC56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ATOM Connect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8580ED-3F4B-9741-D559-5223393F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>
                <a:solidFill>
                  <a:schemeClr val="tx1"/>
                </a:solidFill>
                <a:latin typeface="Product Sans" panose="020B0403030502040203" pitchFamily="34" charset="0"/>
              </a:rPr>
              <a:pPr>
                <a:defRPr lang="ru-RU"/>
              </a:pPr>
              <a:t>5</a:t>
            </a:fld>
            <a:endParaRPr lang="ru-RU" dirty="0">
              <a:solidFill>
                <a:schemeClr val="tx1"/>
              </a:solidFill>
              <a:latin typeface="Product Sans" panose="020B0403030502040203" pitchFamily="34" charset="0"/>
            </a:endParaRP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AAC71487-AE93-8F51-FFA3-BD82377256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ru-RU"/>
            </a:pPr>
            <a:r>
              <a:rPr lang="en-US" cap="all" dirty="0"/>
              <a:t>12.10.2023</a:t>
            </a:r>
          </a:p>
        </p:txBody>
      </p:sp>
    </p:spTree>
    <p:extLst>
      <p:ext uri="{BB962C8B-B14F-4D97-AF65-F5344CB8AC3E}">
        <p14:creationId xmlns:p14="http://schemas.microsoft.com/office/powerpoint/2010/main" val="679048539"/>
      </p:ext>
    </p:extLst>
  </p:cSld>
  <p:clrMapOvr>
    <a:masterClrMapping/>
  </p:clrMapOvr>
  <p:transition spd="med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43DD2-AB43-B87B-CB67-12828EF8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 приложения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9B5D43-1DDE-0115-745A-0D7D9D85A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ATOM Connect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B2E9C5-46D7-F117-95B2-0D3EAD55B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>
                <a:latin typeface="Product Sans" panose="020B0403030502040203" pitchFamily="34" charset="0"/>
              </a:rPr>
              <a:pPr>
                <a:defRPr lang="ru-RU"/>
              </a:pPr>
              <a:t>6</a:t>
            </a:fld>
            <a:endParaRPr lang="ru-RU" dirty="0">
              <a:latin typeface="Product Sans" panose="020B0403030502040203" pitchFamily="34" charset="0"/>
            </a:endParaRP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E4B24CE9-7A2C-8AF1-8DD7-ADB22366DD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ru-RU"/>
            </a:pPr>
            <a:r>
              <a:rPr lang="en-US" cap="all" dirty="0"/>
              <a:t>12.10.2023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51EB84-6C80-6FE7-A1C7-010E7620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69" y="2324100"/>
            <a:ext cx="573405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C8B33C-A27C-3024-B4AF-0FDAADB8351E}"/>
              </a:ext>
            </a:extLst>
          </p:cNvPr>
          <p:cNvSpPr txBox="1"/>
          <p:nvPr/>
        </p:nvSpPr>
        <p:spPr>
          <a:xfrm>
            <a:off x="5679441" y="4533900"/>
            <a:ext cx="591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DFFFF"/>
                </a:solidFill>
                <a:latin typeface="Product Sans" panose="020B0403030502040203" pitchFamily="34" charset="0"/>
              </a:rPr>
              <a:t>GitHub: https://github.com/Dan41kPlay/ATOM_Connect</a:t>
            </a:r>
            <a:endParaRPr lang="ru-RU" dirty="0">
              <a:solidFill>
                <a:srgbClr val="0DFFFF"/>
              </a:solidFill>
              <a:latin typeface="Product Sans" panose="020B040303050204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54C0D1-FBD0-010C-3795-B916A6D02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019" y="49530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088685"/>
      </p:ext>
    </p:extLst>
  </p:cSld>
  <p:clrMapOvr>
    <a:masterClrMapping/>
  </p:clrMapOvr>
  <p:transition spd="med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89179-1F97-0E91-E6CE-286B1E6F5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Планы на будущее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680F12-0F8C-1A6C-6B20-174ECC8D311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1.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31F89D-70D8-B240-A0E1-9BBD5313F0D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2.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3C439FE-9FA5-FDB4-69A3-F97A6E701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ru-RU" dirty="0"/>
              <a:t>3.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81BF286-D1F5-7D87-391C-3C54A8CCC7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/>
              <a:t>4.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17046AD-3AAE-DC53-7143-8360EB3D4A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Доработать интерфейс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5D53427-C883-E19B-2706-4DDD3362F0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400" dirty="0">
                <a:latin typeface="Product Sans" panose="020B0403030502040203" pitchFamily="34" charset="0"/>
              </a:rPr>
              <a:t>Для более комфортного использования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6EBD36B-C78C-ED92-25BF-DA29111EF3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Добавить искусственный интеллект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1A0F231-7CC5-5245-836D-0278FEA9D4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sz="1400" dirty="0">
                <a:latin typeface="Product Sans" panose="020B0403030502040203" pitchFamily="34" charset="0"/>
              </a:rPr>
              <a:t>Для более полноценного общения с ассистентом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88FBFB0E-C09A-ADB1-018F-52ADC59DE7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/>
              <a:t>Портировать приложение для смартфонов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C80B48C3-6C44-2471-B13D-0335CA42E8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r>
              <a:rPr lang="ru-RU" sz="1400" dirty="0">
                <a:latin typeface="Product Sans" panose="020B0403030502040203" pitchFamily="34" charset="0"/>
              </a:rPr>
              <a:t>Для использования в ОС автомобиля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4EAC3B2B-970D-B57B-51AE-13EF2BDB8F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Добавить больше команд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EB0FBCE-C5D5-DE76-A4ED-98161B0B1E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r>
              <a:rPr lang="ru-RU" sz="1400" dirty="0">
                <a:latin typeface="Product Sans" panose="020B0403030502040203" pitchFamily="34" charset="0"/>
              </a:rPr>
              <a:t>Для полного контроля над автомобилем</a:t>
            </a:r>
          </a:p>
        </p:txBody>
      </p:sp>
      <p:sp>
        <p:nvSpPr>
          <p:cNvPr id="15" name="Нижний колонтитул 14">
            <a:extLst>
              <a:ext uri="{FF2B5EF4-FFF2-40B4-BE49-F238E27FC236}">
                <a16:creationId xmlns:a16="http://schemas.microsoft.com/office/drawing/2014/main" id="{DF7FFFD9-F5DC-9D11-BD57-533D829CF0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ATOM Connect</a:t>
            </a:r>
            <a:endParaRPr lang="ru-RU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FD1CA833-E130-8207-CCB0-272A1EC9D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>
                <a:latin typeface="Product Sans" panose="020B0403030502040203" pitchFamily="34" charset="0"/>
              </a:rPr>
              <a:pPr>
                <a:defRPr lang="ru-RU"/>
              </a:pPr>
              <a:t>7</a:t>
            </a:fld>
            <a:endParaRPr lang="ru-RU" dirty="0">
              <a:latin typeface="Product Sans" panose="020B0403030502040203" pitchFamily="34" charset="0"/>
            </a:endParaRPr>
          </a:p>
        </p:txBody>
      </p:sp>
      <p:sp>
        <p:nvSpPr>
          <p:cNvPr id="17" name="Дата 16">
            <a:extLst>
              <a:ext uri="{FF2B5EF4-FFF2-40B4-BE49-F238E27FC236}">
                <a16:creationId xmlns:a16="http://schemas.microsoft.com/office/drawing/2014/main" id="{6442288D-2261-B1B0-2A61-5B2184F7916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ru-RU"/>
            </a:pPr>
            <a:r>
              <a:rPr lang="en-US" cap="all" dirty="0"/>
              <a:t>12.10.2023</a:t>
            </a:r>
          </a:p>
        </p:txBody>
      </p:sp>
    </p:spTree>
    <p:extLst>
      <p:ext uri="{BB962C8B-B14F-4D97-AF65-F5344CB8AC3E}">
        <p14:creationId xmlns:p14="http://schemas.microsoft.com/office/powerpoint/2010/main" val="3862665069"/>
      </p:ext>
    </p:extLst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5EF439-9B4E-9301-628C-9899FC778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8382" y="1305432"/>
            <a:ext cx="2975988" cy="365125"/>
          </a:xfrm>
        </p:spPr>
        <p:txBody>
          <a:bodyPr/>
          <a:lstStyle/>
          <a:p>
            <a:r>
              <a:rPr lang="en-US" dirty="0"/>
              <a:t>ATOM Connect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C23132-CFA4-CAD7-5EB9-054CA17C0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>
                <a:latin typeface="Product Sans" panose="020B0403030502040203" pitchFamily="34" charset="0"/>
              </a:rPr>
              <a:pPr>
                <a:defRPr lang="ru-RU"/>
              </a:pPr>
              <a:t>8</a:t>
            </a:fld>
            <a:endParaRPr lang="ru-RU" dirty="0">
              <a:latin typeface="Product Sans" panose="020B0403030502040203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Трехмерная модель 6">
                <a:extLst>
                  <a:ext uri="{FF2B5EF4-FFF2-40B4-BE49-F238E27FC236}">
                    <a16:creationId xmlns:a16="http://schemas.microsoft.com/office/drawing/2014/main" id="{CF58D3EB-EA14-AE37-3077-C92E64973D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5605197"/>
                  </p:ext>
                </p:extLst>
              </p:nvPr>
            </p:nvGraphicFramePr>
            <p:xfrm>
              <a:off x="837020" y="2073921"/>
              <a:ext cx="5258979" cy="13550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258979" cy="1355078"/>
                    </a:xfrm>
                    <a:prstGeom prst="rect">
                      <a:avLst/>
                    </a:prstGeom>
                  </am3d:spPr>
                  <am3d:camera>
                    <am3d:pos x="0" y="0" z="485818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102" d="1000000"/>
                    <am3d:preTrans dx="-34200" dy="0" dz="2485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83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Трехмерная модель 6">
                <a:extLst>
                  <a:ext uri="{FF2B5EF4-FFF2-40B4-BE49-F238E27FC236}">
                    <a16:creationId xmlns:a16="http://schemas.microsoft.com/office/drawing/2014/main" id="{CF58D3EB-EA14-AE37-3077-C92E64973D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7020" y="2073921"/>
                <a:ext cx="5258979" cy="13550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617996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8" presetClass="emph" presetSubtype="12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2026_TF56488565_Win32" id="{90F52DDE-9677-4005-A9E6-DFAB3AA6BB22}" vid="{9B87E5D9-865D-487A-8813-25E3FADC8E5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Футуристическая презентация в слайдах</Template>
  <TotalTime>2267</TotalTime>
  <Words>391</Words>
  <Application>Microsoft Office PowerPoint</Application>
  <PresentationFormat>Широкоэкранный</PresentationFormat>
  <Paragraphs>89</Paragraphs>
  <Slides>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Courier New</vt:lpstr>
      <vt:lpstr>Product Sans</vt:lpstr>
      <vt:lpstr>Century Gothic</vt:lpstr>
      <vt:lpstr>Calibri Light</vt:lpstr>
      <vt:lpstr>Arial</vt:lpstr>
      <vt:lpstr>Calibri</vt:lpstr>
      <vt:lpstr>Product Sans Light</vt:lpstr>
      <vt:lpstr>Тема Office</vt:lpstr>
      <vt:lpstr>Голосовое управление «ATOM Connect»</vt:lpstr>
      <vt:lpstr>Что из себя представляет ATOM Connect</vt:lpstr>
      <vt:lpstr>Поиск информации</vt:lpstr>
      <vt:lpstr>Блок-Схема работы приложения</vt:lpstr>
      <vt:lpstr>Как написали приложение</vt:lpstr>
      <vt:lpstr>Скриншот приложения</vt:lpstr>
      <vt:lpstr>Планы на будущее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Производство будущего</dc:title>
  <dc:creator>rafonpro</dc:creator>
  <cp:lastModifiedBy>Даниэль Закиров</cp:lastModifiedBy>
  <cp:revision>90</cp:revision>
  <dcterms:created xsi:type="dcterms:W3CDTF">2023-04-09T17:34:22Z</dcterms:created>
  <dcterms:modified xsi:type="dcterms:W3CDTF">2023-10-12T13:26:05Z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